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420" r:id="rId3"/>
    <p:sldId id="652" r:id="rId4"/>
    <p:sldId id="644" r:id="rId5"/>
    <p:sldId id="645" r:id="rId6"/>
    <p:sldId id="646" r:id="rId7"/>
    <p:sldId id="648" r:id="rId8"/>
    <p:sldId id="649" r:id="rId9"/>
    <p:sldId id="650" r:id="rId10"/>
    <p:sldId id="653" r:id="rId11"/>
    <p:sldId id="654" r:id="rId12"/>
    <p:sldId id="497" r:id="rId13"/>
  </p:sldIdLst>
  <p:sldSz cx="9144000" cy="6858000" type="screen4x3"/>
  <p:notesSz cx="7104063" cy="10234613"/>
  <p:defaultTextStyle>
    <a:defPPr>
      <a:defRPr lang="ko-KR"/>
    </a:defPPr>
    <a:lvl1pPr marL="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3793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orient="horz" pos="731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orient="horz" pos="2115">
          <p15:clr>
            <a:srgbClr val="A4A3A4"/>
          </p15:clr>
        </p15:guide>
        <p15:guide id="10" pos="2880">
          <p15:clr>
            <a:srgbClr val="A4A3A4"/>
          </p15:clr>
        </p15:guide>
        <p15:guide id="11" pos="204">
          <p15:clr>
            <a:srgbClr val="A4A3A4"/>
          </p15:clr>
        </p15:guide>
        <p15:guide id="12" pos="5556">
          <p15:clr>
            <a:srgbClr val="A4A3A4"/>
          </p15:clr>
        </p15:guide>
        <p15:guide id="13" pos="5465">
          <p15:clr>
            <a:srgbClr val="A4A3A4"/>
          </p15:clr>
        </p15:guide>
        <p15:guide id="14" pos="295">
          <p15:clr>
            <a:srgbClr val="A4A3A4"/>
          </p15:clr>
        </p15:guide>
        <p15:guide id="15" pos="4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0000"/>
    <a:srgbClr val="FF6600"/>
    <a:srgbClr val="F0AE0A"/>
    <a:srgbClr val="FFD2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73" autoAdjust="0"/>
    <p:restoredTop sz="95261" autoAdjust="0"/>
  </p:normalViewPr>
  <p:slideViewPr>
    <p:cSldViewPr>
      <p:cViewPr>
        <p:scale>
          <a:sx n="100" d="100"/>
          <a:sy n="100" d="100"/>
        </p:scale>
        <p:origin x="-2154" y="-228"/>
      </p:cViewPr>
      <p:guideLst>
        <p:guide orient="horz" pos="1525"/>
        <p:guide orient="horz" pos="164"/>
        <p:guide orient="horz" pos="4156"/>
        <p:guide orient="horz" pos="482"/>
        <p:guide orient="horz" pos="3793"/>
        <p:guide orient="horz" pos="618"/>
        <p:guide orient="horz" pos="731"/>
        <p:guide orient="horz" pos="3521"/>
        <p:guide pos="2880"/>
        <p:guide pos="204"/>
        <p:guide pos="5556"/>
        <p:guide pos="5465"/>
        <p:guide pos="295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60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FF0DD7C8-9C1D-47CD-96FF-9FA7E8162F62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261E11F4-352B-4752-8024-69E01D0D6B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5752FC27-F70D-45D0-9DEC-BE07AB9B5B07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4668" tIns="47334" rIns="94668" bIns="4733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CC23EAA3-D1EB-46FC-A0AE-10B3D7E9A9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8865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+mn-ea"/>
            </a:endParaRPr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09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60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 userDrawn="1"/>
        </p:nvCxnSpPr>
        <p:spPr>
          <a:xfrm>
            <a:off x="179512" y="1232184"/>
            <a:ext cx="8964488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  <a:alpha val="6980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msk\Desktop\그림1.png"/>
          <p:cNvPicPr>
            <a:picLocks noChangeAspect="1" noChangeArrowheads="1"/>
          </p:cNvPicPr>
          <p:nvPr userDrawn="1"/>
        </p:nvPicPr>
        <p:blipFill>
          <a:blip r:embed="rId2" cstate="print"/>
          <a:srcRect l="40479" b="13209"/>
          <a:stretch>
            <a:fillRect/>
          </a:stretch>
        </p:blipFill>
        <p:spPr bwMode="auto">
          <a:xfrm rot="16200000">
            <a:off x="7474723" y="5200914"/>
            <a:ext cx="1619672" cy="1718885"/>
          </a:xfrm>
          <a:prstGeom prst="rect">
            <a:avLst/>
          </a:prstGeom>
          <a:noFill/>
        </p:spPr>
      </p:pic>
      <p:sp>
        <p:nvSpPr>
          <p:cNvPr id="17" name="제목 4"/>
          <p:cNvSpPr>
            <a:spLocks noGrp="1"/>
          </p:cNvSpPr>
          <p:nvPr>
            <p:ph type="title" hasCustomPrompt="1"/>
          </p:nvPr>
        </p:nvSpPr>
        <p:spPr>
          <a:xfrm>
            <a:off x="1043608" y="1268761"/>
            <a:ext cx="792088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간지 스타일 편집</a:t>
            </a:r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heme" Target="../theme/them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m Hyein\Desktop\한국청소년활동진흥원 학교교육과정과 청소년활동 연계강의 프레젠테이션 제작\png\내지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91431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7" algn="l" defTabSz="91431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1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C:\Users\Kim Hyein\Desktop\한국청소년활동진흥원 학교교육과정과 청소년활동 연계강의 프레젠테이션 제작\png\내지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Kim Hyein\Desktop\한국청소년활동진흥원 학교교육과정과 청소년활동 연계강의 프레젠테이션 제작\png\1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918" y="4113076"/>
            <a:ext cx="1476164" cy="352517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-3600908" y="1844824"/>
            <a:ext cx="3273176" cy="2492078"/>
            <a:chOff x="1" y="0"/>
            <a:chExt cx="1960596" cy="1492727"/>
          </a:xfrm>
        </p:grpSpPr>
        <p:sp>
          <p:nvSpPr>
            <p:cNvPr id="9" name="직사각형 8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0089" y="76874"/>
              <a:ext cx="1769310" cy="1332582"/>
            </a:xfrm>
            <a:prstGeom prst="rect">
              <a:avLst/>
            </a:prstGeom>
            <a:noFill/>
          </p:spPr>
        </p:pic>
        <p:pic>
          <p:nvPicPr>
            <p:cNvPr id="1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12" name="그룹 11"/>
          <p:cNvGrpSpPr/>
          <p:nvPr/>
        </p:nvGrpSpPr>
        <p:grpSpPr>
          <a:xfrm>
            <a:off x="-3492896" y="-783468"/>
            <a:ext cx="3309180" cy="2519490"/>
            <a:chOff x="2051721" y="0"/>
            <a:chExt cx="1960596" cy="1492727"/>
          </a:xfrm>
        </p:grpSpPr>
        <p:sp>
          <p:nvSpPr>
            <p:cNvPr id="13" name="직사각형 12"/>
            <p:cNvSpPr/>
            <p:nvPr/>
          </p:nvSpPr>
          <p:spPr>
            <a:xfrm>
              <a:off x="205172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5180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1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1855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16" name="그룹 15"/>
          <p:cNvGrpSpPr/>
          <p:nvPr/>
        </p:nvGrpSpPr>
        <p:grpSpPr>
          <a:xfrm>
            <a:off x="9255708" y="-1647564"/>
            <a:ext cx="3273176" cy="2492078"/>
            <a:chOff x="6120173" y="0"/>
            <a:chExt cx="1960596" cy="1492727"/>
          </a:xfrm>
        </p:grpSpPr>
        <p:sp>
          <p:nvSpPr>
            <p:cNvPr id="17" name="직사각형 16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1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0" name="그룹 19"/>
          <p:cNvGrpSpPr/>
          <p:nvPr/>
        </p:nvGrpSpPr>
        <p:grpSpPr>
          <a:xfrm>
            <a:off x="2195736" y="-2799692"/>
            <a:ext cx="3273176" cy="2492078"/>
            <a:chOff x="6120173" y="0"/>
            <a:chExt cx="1960596" cy="1492727"/>
          </a:xfrm>
        </p:grpSpPr>
        <p:sp>
          <p:nvSpPr>
            <p:cNvPr id="21" name="직사각형 20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23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4" name="그룹 23"/>
          <p:cNvGrpSpPr/>
          <p:nvPr/>
        </p:nvGrpSpPr>
        <p:grpSpPr>
          <a:xfrm>
            <a:off x="179512" y="-1503548"/>
            <a:ext cx="1778953" cy="1354431"/>
            <a:chOff x="6120173" y="0"/>
            <a:chExt cx="1960596" cy="1492727"/>
          </a:xfrm>
        </p:grpSpPr>
        <p:sp>
          <p:nvSpPr>
            <p:cNvPr id="25" name="직사각형 24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27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8" name="그룹 27"/>
          <p:cNvGrpSpPr/>
          <p:nvPr/>
        </p:nvGrpSpPr>
        <p:grpSpPr>
          <a:xfrm>
            <a:off x="9288524" y="1124744"/>
            <a:ext cx="3273176" cy="2492078"/>
            <a:chOff x="6120173" y="0"/>
            <a:chExt cx="1960596" cy="1492727"/>
          </a:xfrm>
        </p:grpSpPr>
        <p:sp>
          <p:nvSpPr>
            <p:cNvPr id="29" name="직사각형 28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32" name="그룹 31"/>
          <p:cNvGrpSpPr/>
          <p:nvPr/>
        </p:nvGrpSpPr>
        <p:grpSpPr>
          <a:xfrm>
            <a:off x="-3240868" y="5589240"/>
            <a:ext cx="2336290" cy="1778767"/>
            <a:chOff x="1" y="0"/>
            <a:chExt cx="1960596" cy="1492727"/>
          </a:xfrm>
        </p:grpSpPr>
        <p:sp>
          <p:nvSpPr>
            <p:cNvPr id="33" name="직사각형 32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36" name="그룹 35"/>
          <p:cNvGrpSpPr/>
          <p:nvPr/>
        </p:nvGrpSpPr>
        <p:grpSpPr>
          <a:xfrm>
            <a:off x="-2520788" y="4941168"/>
            <a:ext cx="2269369" cy="1727816"/>
            <a:chOff x="1" y="0"/>
            <a:chExt cx="1960596" cy="1492727"/>
          </a:xfrm>
        </p:grpSpPr>
        <p:sp>
          <p:nvSpPr>
            <p:cNvPr id="37" name="직사각형 36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0" name="그룹 39"/>
          <p:cNvGrpSpPr/>
          <p:nvPr/>
        </p:nvGrpSpPr>
        <p:grpSpPr>
          <a:xfrm>
            <a:off x="9288524" y="3537012"/>
            <a:ext cx="2482116" cy="1889795"/>
            <a:chOff x="1" y="0"/>
            <a:chExt cx="1960596" cy="1492727"/>
          </a:xfrm>
        </p:grpSpPr>
        <p:sp>
          <p:nvSpPr>
            <p:cNvPr id="41" name="직사각형 40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43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4" name="그룹 43"/>
          <p:cNvGrpSpPr/>
          <p:nvPr/>
        </p:nvGrpSpPr>
        <p:grpSpPr>
          <a:xfrm>
            <a:off x="5906828" y="7281428"/>
            <a:ext cx="3273176" cy="2492078"/>
            <a:chOff x="6120173" y="0"/>
            <a:chExt cx="1960596" cy="1492727"/>
          </a:xfrm>
        </p:grpSpPr>
        <p:sp>
          <p:nvSpPr>
            <p:cNvPr id="45" name="직사각형 44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6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220261" y="76874"/>
              <a:ext cx="1769309" cy="1332581"/>
            </a:xfrm>
            <a:prstGeom prst="rect">
              <a:avLst/>
            </a:prstGeom>
            <a:noFill/>
          </p:spPr>
        </p:pic>
        <p:pic>
          <p:nvPicPr>
            <p:cNvPr id="47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8" name="그룹 47"/>
          <p:cNvGrpSpPr/>
          <p:nvPr/>
        </p:nvGrpSpPr>
        <p:grpSpPr>
          <a:xfrm>
            <a:off x="1403648" y="7281428"/>
            <a:ext cx="3273176" cy="2492078"/>
            <a:chOff x="6120173" y="0"/>
            <a:chExt cx="1960596" cy="1492727"/>
          </a:xfrm>
        </p:grpSpPr>
        <p:sp>
          <p:nvSpPr>
            <p:cNvPr id="49" name="직사각형 48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220261" y="76874"/>
              <a:ext cx="1769309" cy="1332580"/>
            </a:xfrm>
            <a:prstGeom prst="rect">
              <a:avLst/>
            </a:prstGeom>
            <a:noFill/>
          </p:spPr>
        </p:pic>
        <p:pic>
          <p:nvPicPr>
            <p:cNvPr id="5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52" name="그룹 51"/>
          <p:cNvGrpSpPr/>
          <p:nvPr/>
        </p:nvGrpSpPr>
        <p:grpSpPr>
          <a:xfrm>
            <a:off x="9288524" y="5589240"/>
            <a:ext cx="2196244" cy="1672141"/>
            <a:chOff x="4067945" y="0"/>
            <a:chExt cx="1960596" cy="1492727"/>
          </a:xfrm>
        </p:grpSpPr>
        <p:sp>
          <p:nvSpPr>
            <p:cNvPr id="53" name="직사각형 52"/>
            <p:cNvSpPr/>
            <p:nvPr/>
          </p:nvSpPr>
          <p:spPr>
            <a:xfrm>
              <a:off x="4067945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168033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5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134783" y="76556"/>
              <a:ext cx="1434162" cy="1164581"/>
            </a:xfrm>
            <a:prstGeom prst="rect">
              <a:avLst/>
            </a:prstGeom>
            <a:noFill/>
          </p:spPr>
        </p:pic>
      </p:grpSp>
      <p:sp>
        <p:nvSpPr>
          <p:cNvPr id="56" name="메인텍스트"/>
          <p:cNvSpPr txBox="1"/>
          <p:nvPr/>
        </p:nvSpPr>
        <p:spPr>
          <a:xfrm>
            <a:off x="255577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감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5652120" y="-1647564"/>
            <a:ext cx="1870010" cy="1421678"/>
            <a:chOff x="2627785" y="3392996"/>
            <a:chExt cx="3168352" cy="2412268"/>
          </a:xfrm>
        </p:grpSpPr>
        <p:grpSp>
          <p:nvGrpSpPr>
            <p:cNvPr id="58" name="그룹 38"/>
            <p:cNvGrpSpPr/>
            <p:nvPr/>
          </p:nvGrpSpPr>
          <p:grpSpPr>
            <a:xfrm>
              <a:off x="2627785" y="3392996"/>
              <a:ext cx="3168352" cy="2412268"/>
              <a:chOff x="791581" y="2132856"/>
              <a:chExt cx="3168352" cy="2412268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791581" y="2132856"/>
                <a:ext cx="3168352" cy="241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1" name="Picture 3" descr="C:\Users\Kim Hyein\Desktop\한국청소년활동진흥원 학교교육과정과 청소년활동 연계강의 프레젠테이션 제작\png\110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955411" y="2257084"/>
                <a:ext cx="2855053" cy="2153471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735796" y="3516711"/>
              <a:ext cx="2317624" cy="1881979"/>
            </a:xfrm>
            <a:prstGeom prst="rect">
              <a:avLst/>
            </a:prstGeom>
            <a:noFill/>
          </p:spPr>
        </p:pic>
      </p:grpSp>
      <p:grpSp>
        <p:nvGrpSpPr>
          <p:cNvPr id="62" name="그룹 61"/>
          <p:cNvGrpSpPr/>
          <p:nvPr/>
        </p:nvGrpSpPr>
        <p:grpSpPr>
          <a:xfrm flipH="1">
            <a:off x="-1476672" y="7785484"/>
            <a:ext cx="1938842" cy="1476164"/>
            <a:chOff x="2051721" y="0"/>
            <a:chExt cx="1960596" cy="1492727"/>
          </a:xfrm>
        </p:grpSpPr>
        <p:sp>
          <p:nvSpPr>
            <p:cNvPr id="63" name="직사각형 62"/>
            <p:cNvSpPr/>
            <p:nvPr/>
          </p:nvSpPr>
          <p:spPr>
            <a:xfrm>
              <a:off x="205172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5180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6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18559" y="76556"/>
              <a:ext cx="1434162" cy="1164581"/>
            </a:xfrm>
            <a:prstGeom prst="rect">
              <a:avLst/>
            </a:prstGeom>
            <a:noFill/>
          </p:spPr>
        </p:pic>
      </p:grpSp>
      <p:sp>
        <p:nvSpPr>
          <p:cNvPr id="66" name="타원 65"/>
          <p:cNvSpPr/>
          <p:nvPr/>
        </p:nvSpPr>
        <p:spPr>
          <a:xfrm>
            <a:off x="5112060" y="2852936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4716016" y="317697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2843808" y="2807930"/>
            <a:ext cx="1161129" cy="1161129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3527884" y="2330878"/>
            <a:ext cx="810090" cy="81009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4175956" y="3645024"/>
            <a:ext cx="675075" cy="675075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6588224" y="3663026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2411760" y="3078088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5616116" y="3969060"/>
            <a:ext cx="324036" cy="32403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3995936" y="1997840"/>
            <a:ext cx="567063" cy="567063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3527884" y="3987062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3563888" y="3573016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4319972" y="3365992"/>
            <a:ext cx="999111" cy="999111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4716016" y="2168860"/>
            <a:ext cx="432048" cy="432048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3419872" y="3104964"/>
            <a:ext cx="1350150" cy="1350150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067944" y="2321876"/>
            <a:ext cx="1323147" cy="1323147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5364088" y="448224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4031940" y="3005952"/>
            <a:ext cx="999111" cy="999111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3203848" y="1925960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2735796" y="2888940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4427984" y="4923166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3635896" y="3248980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3311860" y="3717032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4391980" y="2708920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3599892" y="353701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4752020" y="3414890"/>
            <a:ext cx="929779" cy="929779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5400092" y="3987062"/>
            <a:ext cx="702078" cy="70207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3671900" y="400506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3779912" y="1637928"/>
            <a:ext cx="243408" cy="243408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112060" y="317697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192180" y="3573016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5112060" y="4950296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6444208" y="2744924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644008" y="292494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5616116" y="371703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5292080" y="3140968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2771800" y="2402886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2987824" y="3410998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3239852" y="4059070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4608004" y="1574794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타원 104"/>
          <p:cNvSpPr/>
          <p:nvPr/>
        </p:nvSpPr>
        <p:spPr>
          <a:xfrm>
            <a:off x="5184068" y="1844824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>
            <a:off x="5148064" y="4185084"/>
            <a:ext cx="432048" cy="432048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메인텍스트"/>
          <p:cNvSpPr txBox="1"/>
          <p:nvPr/>
        </p:nvSpPr>
        <p:spPr>
          <a:xfrm>
            <a:off x="331089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사</a:t>
            </a:r>
          </a:p>
        </p:txBody>
      </p:sp>
      <p:sp>
        <p:nvSpPr>
          <p:cNvPr id="108" name="메인텍스트"/>
          <p:cNvSpPr txBox="1"/>
          <p:nvPr/>
        </p:nvSpPr>
        <p:spPr>
          <a:xfrm>
            <a:off x="406601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합</a:t>
            </a:r>
          </a:p>
        </p:txBody>
      </p:sp>
      <p:sp>
        <p:nvSpPr>
          <p:cNvPr id="109" name="메인텍스트"/>
          <p:cNvSpPr txBox="1"/>
          <p:nvPr/>
        </p:nvSpPr>
        <p:spPr>
          <a:xfrm>
            <a:off x="482113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니</a:t>
            </a:r>
          </a:p>
        </p:txBody>
      </p:sp>
      <p:sp>
        <p:nvSpPr>
          <p:cNvPr id="110" name="메인텍스트"/>
          <p:cNvSpPr txBox="1"/>
          <p:nvPr/>
        </p:nvSpPr>
        <p:spPr>
          <a:xfrm>
            <a:off x="5576258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3.7037E-6 L 0.70208 0.4023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20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-4.07407E-6 L 0.54757 -0.7900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39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6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4.72222E-6 1.11111E-6 L 0.38298 0.5888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29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77778E-6 7.30805E-7 L 0.07309 0.6840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3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2.26642E-6 L -0.23611 0.60454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0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8298E-7 L -0.68334 0.50555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0" y="25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-2.14616E-6 L -0.7026 0.11749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5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88889E-6 2.28492E-6 L -0.64757 -0.20051 " pathEditMode="relative" rAng="0" ptsTypes="AA">
                                      <p:cBhvr>
                                        <p:cTn id="5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0" dur="35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5458E-6 L -0.64357 -0.47826 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4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48148E-6 L -0.33681 -0.78033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39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4" dur="5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4.72222E-6 1.48148E-6 L 0.16753 -0.79607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98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81" dur="3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03515E-6 L 0.71875 -0.48103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0.64757 -0.39338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72222E-6 -4.44444E-6 L 0.71475 0.0125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2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23628 -0.603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02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-3.7037E-7 L 0.38281 -0.5650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7.40741E-7 L -0.21858 -0.7006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350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2604 -0.53542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8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0035 0.5539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77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38594 -0.16783 " pathEditMode="relative" rAng="0" ptsTypes="AA">
                                      <p:cBhvr>
                                        <p:cTn id="15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1.85185E-6 L -0.33663 -0.58542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293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6 -4.44444E-6 L 0.44097 0.4516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226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10035 -0.48032 " pathEditMode="relative" rAng="0" ptsTypes="AA">
                                      <p:cBhvr>
                                        <p:cTn id="18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40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0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-2.22222E-6 L -0.39757 0.475 " pathEditMode="relative" rAng="0" ptsTypes="AA">
                                      <p:cBhvr>
                                        <p:cTn id="19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37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2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3.33333E-6 L -0.02952 0.57246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86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9688 0.63518 " pathEditMode="relative" rAng="0" ptsTypes="AA">
                                      <p:cBhvr>
                                        <p:cTn id="21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318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0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2.96296E-6 L -0.70868 -0.27801 " pathEditMode="relative" rAng="0" ptsTypes="AA">
                                      <p:cBhvr>
                                        <p:cTn id="22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30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57882 0.30973 " pathEditMode="relative" rAng="0" ptsTypes="AA">
                                      <p:cBhvr>
                                        <p:cTn id="23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2" presetClass="path" presetSubtype="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2.22222E-6 L 0.10035 -0.60093 " pathEditMode="relative" rAng="0" ptsTypes="AA">
                                      <p:cBhvr>
                                        <p:cTn id="24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50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2.22222E-6 L 0.44688 0.48055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40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0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27378 0.66412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3320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6 -2.59259E-6 L -0.04132 -0.354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770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0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6458 -0.12592 " pathEditMode="relative" rAng="0" ptsTypes="AA">
                                      <p:cBhvr>
                                        <p:cTn id="28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630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0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118 0.41482 " pathEditMode="relative" rAng="0" ptsTypes="AA">
                                      <p:cBhvr>
                                        <p:cTn id="29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07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0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2" presetClass="path" presetSubtype="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4.81481E-6 L -0.41094 -0.58982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29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-3.7037E-6 L -0.51285 0.4463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2230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0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3.7037E-7 L 0.27553 -0.59306 " pathEditMode="relative" rAng="0" ptsTypes="AA">
                                      <p:cBhvr>
                                        <p:cTn id="32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2" presetClass="path" presetSubtype="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33333E-6 3.33333E-6 L -0.49409 0.15486 " pathEditMode="relative" rAng="0" ptsTypes="AA">
                                      <p:cBhvr>
                                        <p:cTn id="33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770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40" dur="1000" fill="hold"/>
                                        <p:tgtEl>
                                          <p:spTgt spid="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3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44444E-6 L 0.51909 -0.28982 " pathEditMode="relative" rAng="0" ptsTypes="AA">
                                      <p:cBhvr>
                                        <p:cTn id="3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0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50799 -0.14166 " pathEditMode="relative" rAng="0" ptsTypes="AA">
                                      <p:cBhvr>
                                        <p:cTn id="35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0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22969 0.55463 " pathEditMode="relative" rAng="0" ptsTypes="AA">
                                      <p:cBhvr>
                                        <p:cTn id="36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770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4.44444E-6 L -0.05712 -0.34398 " pathEditMode="relative" rAng="0" ptsTypes="AA">
                                      <p:cBhvr>
                                        <p:cTn id="378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80" dur="10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59305 -0.44815 " pathEditMode="relative" rAng="0" ptsTypes="AA">
                                      <p:cBhvr>
                                        <p:cTn id="38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2240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0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44896 0.34653 " pathEditMode="relative" rAng="0" ptsTypes="AA">
                                      <p:cBhvr>
                                        <p:cTn id="3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17300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2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81481E-6 L -0.00191 0.38079 " pathEditMode="relative" rAng="0" ptsTypes="AA">
                                      <p:cBhvr>
                                        <p:cTn id="408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000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0" dur="1000" fill="hold"/>
                                        <p:tgtEl>
                                          <p:spTgt spid="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07755 L 0.31893 -0.41597 " pathEditMode="relative" rAng="0" ptsTypes="AA">
                                      <p:cBhvr>
                                        <p:cTn id="41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0" dur="1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42" presetClass="path" presetSubtype="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-2.96296E-6 L -0.03299 -0.6162 " pathEditMode="relative" rAng="0" ptsTypes="AA">
                                      <p:cBhvr>
                                        <p:cTn id="4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30800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30" dur="1000" fill="hold"/>
                                        <p:tgtEl>
                                          <p:spTgt spid="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5087 0.00255 " pathEditMode="relative" rAng="0" ptsTypes="AA">
                                      <p:cBhvr>
                                        <p:cTn id="43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0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61111E-6 2.59259E-6 L 0.43212 -0.59468 " pathEditMode="relative" rAng="0" ptsTypes="AA">
                                      <p:cBhvr>
                                        <p:cTn id="44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50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3.33333E-6 L -0.23628 -0.46203 " pathEditMode="relative" rAng="0" ptsTypes="AA">
                                      <p:cBhvr>
                                        <p:cTn id="4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60" dur="1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39375 -0.12083 " pathEditMode="relative" rAng="0" ptsTypes="AA">
                                      <p:cBhvr>
                                        <p:cTn id="468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70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1.48148E-6 L -0.05122 0.58264 " pathEditMode="relative" rAng="0" ptsTypes="AA">
                                      <p:cBhvr>
                                        <p:cTn id="4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29100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0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0 L -0.11024 -0.34653 " pathEditMode="relative" rAng="0" ptsTypes="AA">
                                      <p:cBhvr>
                                        <p:cTn id="4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48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0" dur="1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1024 -0.40949 " pathEditMode="relative" rAng="0" ptsTypes="AA">
                                      <p:cBhvr>
                                        <p:cTn id="4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20500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0" dur="1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33333E-6 L 0.53542 0.30463 " pathEditMode="relative" rAng="0" ptsTypes="AA">
                                      <p:cBhvr>
                                        <p:cTn id="50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15200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10" dur="1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19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7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7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9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7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19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19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6" grpId="3" animBg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100" grpId="0" animBg="1"/>
      <p:bldP spid="100" grpId="1" animBg="1"/>
      <p:bldP spid="100" grpId="2" animBg="1"/>
      <p:bldP spid="100" grpId="3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6" grpId="1" animBg="1"/>
      <p:bldP spid="106" grpId="2" animBg="1"/>
      <p:bldP spid="106" grpId="3" animBg="1"/>
      <p:bldP spid="107" grpId="0"/>
      <p:bldP spid="108" grpId="0"/>
      <p:bldP spid="109" grpId="0"/>
      <p:bldP spid="110" grpId="0"/>
    </p:bld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14282" y="382222"/>
            <a:ext cx="8715436" cy="62151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메인텍스트"/>
          <p:cNvSpPr txBox="1"/>
          <p:nvPr/>
        </p:nvSpPr>
        <p:spPr>
          <a:xfrm>
            <a:off x="142844" y="2428868"/>
            <a:ext cx="867696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algn="ctr" eaLnBrk="0" latinLnBrk="0" hangingPunct="0">
              <a:defRPr/>
            </a:pPr>
            <a:r>
              <a:rPr lang="ko-KR" altLang="en-US" sz="4400" b="1" spc="-120" dirty="0" smtClean="0">
                <a:latin typeface="+mn-ea"/>
                <a:cs typeface="Arial" pitchFamily="34" charset="0"/>
              </a:rPr>
              <a:t>상설 </a:t>
            </a:r>
            <a:r>
              <a:rPr lang="ko-KR" altLang="en-US" sz="4400" b="1" spc="-120" dirty="0" err="1" smtClean="0">
                <a:latin typeface="+mn-ea"/>
                <a:cs typeface="Arial" pitchFamily="34" charset="0"/>
              </a:rPr>
              <a:t>이러닝</a:t>
            </a:r>
            <a:r>
              <a:rPr lang="ko-KR" altLang="en-US" sz="4400" b="1" spc="-120" dirty="0" smtClean="0">
                <a:latin typeface="+mn-ea"/>
                <a:cs typeface="Arial" pitchFamily="34" charset="0"/>
              </a:rPr>
              <a:t> 직무연수 신청 안내</a:t>
            </a:r>
          </a:p>
        </p:txBody>
      </p:sp>
      <p:sp>
        <p:nvSpPr>
          <p:cNvPr id="4" name="메인텍스트"/>
          <p:cNvSpPr txBox="1"/>
          <p:nvPr/>
        </p:nvSpPr>
        <p:spPr>
          <a:xfrm>
            <a:off x="714348" y="3214686"/>
            <a:ext cx="75243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algn="ctr" eaLnBrk="0" latinLnBrk="0" hangingPunct="0">
              <a:defRPr/>
            </a:pPr>
            <a:endParaRPr lang="ko-KR" altLang="en-US" sz="2000" b="1" dirty="0" smtClean="0">
              <a:latin typeface="+mn-ea"/>
              <a:cs typeface="Arial" pitchFamily="34" charset="0"/>
            </a:endParaRPr>
          </a:p>
        </p:txBody>
      </p:sp>
      <p:pic>
        <p:nvPicPr>
          <p:cNvPr id="17" name="그림 16" descr="국영문혼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609077"/>
            <a:ext cx="3000396" cy="700243"/>
          </a:xfrm>
          <a:prstGeom prst="rect">
            <a:avLst/>
          </a:prstGeom>
        </p:spPr>
      </p:pic>
      <p:pic>
        <p:nvPicPr>
          <p:cNvPr id="16" name="Picture 6" descr="C:\Users\Kim Hyein\Desktop\한국청소년활동진흥원 학교교육과정과 청소년활동 연계강의 프레젠테이션 제작\png\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3116"/>
            <a:ext cx="350688" cy="278381"/>
          </a:xfrm>
          <a:prstGeom prst="rect">
            <a:avLst/>
          </a:prstGeom>
          <a:noFill/>
        </p:spPr>
      </p:pic>
      <p:pic>
        <p:nvPicPr>
          <p:cNvPr id="18" name="Picture 7" descr="C:\Users\Kim Hyein\Desktop\한국청소년활동진흥원 학교교육과정과 청소년활동 연계강의 프레젠테이션 제작\png\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357562"/>
            <a:ext cx="255046" cy="216789"/>
          </a:xfrm>
          <a:prstGeom prst="rect">
            <a:avLst/>
          </a:prstGeom>
          <a:noFill/>
        </p:spPr>
      </p:pic>
      <p:pic>
        <p:nvPicPr>
          <p:cNvPr id="20" name="Picture 10" descr="C:\Users\Kim Hyein\Desktop\한국청소년활동진흥원 학교교육과정과 청소년활동 연계강의 프레젠테이션 제작\png\1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071810"/>
            <a:ext cx="7929618" cy="268154"/>
          </a:xfrm>
          <a:prstGeom prst="rect">
            <a:avLst/>
          </a:prstGeom>
          <a:noFill/>
        </p:spPr>
      </p:pic>
      <p:pic>
        <p:nvPicPr>
          <p:cNvPr id="10" name="Picture 7" descr="C:\Users\Kim Hyein\Desktop\한국청소년활동진흥원 학교교육과정과 청소년활동 연계강의 프레젠테이션 제작\png\2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14488"/>
            <a:ext cx="1543314" cy="822376"/>
          </a:xfrm>
          <a:prstGeom prst="rect">
            <a:avLst/>
          </a:prstGeom>
          <a:noFill/>
        </p:spPr>
      </p:pic>
      <p:sp>
        <p:nvSpPr>
          <p:cNvPr id="12" name="메인텍스트"/>
          <p:cNvSpPr txBox="1"/>
          <p:nvPr/>
        </p:nvSpPr>
        <p:spPr>
          <a:xfrm>
            <a:off x="539552" y="2113111"/>
            <a:ext cx="56166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eaLnBrk="0" latinLnBrk="0" hangingPunct="0">
              <a:defRPr/>
            </a:pPr>
            <a:r>
              <a:rPr lang="en-US" altLang="ko-KR" sz="2000" spc="-120" dirty="0" smtClean="0">
                <a:latin typeface="+mn-ea"/>
                <a:cs typeface="Arial" pitchFamily="34" charset="0"/>
              </a:rPr>
              <a:t>1388</a:t>
            </a:r>
            <a:r>
              <a:rPr lang="ko-KR" altLang="en-US" sz="2000" spc="-120" dirty="0" smtClean="0">
                <a:latin typeface="+mn-ea"/>
                <a:cs typeface="Arial" pitchFamily="34" charset="0"/>
              </a:rPr>
              <a:t>청소년지원단을 위한</a:t>
            </a:r>
          </a:p>
        </p:txBody>
      </p:sp>
    </p:spTree>
    <p:extLst>
      <p:ext uri="{BB962C8B-B14F-4D97-AF65-F5344CB8AC3E}">
        <p14:creationId xmlns="" xmlns:p14="http://schemas.microsoft.com/office/powerpoint/2010/main" val="246024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6.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공통 적용 </a:t>
            </a:r>
            <a:r>
              <a:rPr lang="ko-KR" altLang="en-US" sz="2000" b="1" dirty="0" err="1" smtClean="0">
                <a:latin typeface="+mn-ea"/>
              </a:rPr>
              <a:t>패널티</a:t>
            </a:r>
            <a:r>
              <a:rPr lang="ko-KR" altLang="en-US" sz="2000" b="1" dirty="0" smtClean="0">
                <a:latin typeface="+mn-ea"/>
              </a:rPr>
              <a:t> 제도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949280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/>
              <a:t>※ </a:t>
            </a:r>
            <a:r>
              <a:rPr lang="ko-KR" altLang="en-US" sz="1600" dirty="0" err="1" smtClean="0"/>
              <a:t>이러닝</a:t>
            </a:r>
            <a:r>
              <a:rPr lang="ko-KR" altLang="en-US" sz="1600" dirty="0" smtClean="0"/>
              <a:t> 수강 시 신청 취소 및 </a:t>
            </a:r>
            <a:r>
              <a:rPr lang="ko-KR" altLang="en-US" sz="1600" dirty="0" err="1" smtClean="0"/>
              <a:t>미이수</a:t>
            </a:r>
            <a:r>
              <a:rPr lang="ko-KR" altLang="en-US" sz="1600" dirty="0" smtClean="0"/>
              <a:t> 관련 </a:t>
            </a:r>
            <a:r>
              <a:rPr lang="ko-KR" altLang="en-US" sz="1600" dirty="0" err="1" smtClean="0"/>
              <a:t>패널티가</a:t>
            </a:r>
            <a:r>
              <a:rPr lang="ko-KR" altLang="en-US" sz="1600" dirty="0" smtClean="0"/>
              <a:t> 시스템 상 자동적으로 적용됩니다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74222"/>
            <a:ext cx="8640960" cy="466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이러닝</a:t>
            </a:r>
            <a:r>
              <a:rPr lang="ko-KR" altLang="en-US" dirty="0" smtClean="0"/>
              <a:t> 직무연수 </a:t>
            </a:r>
            <a:r>
              <a:rPr lang="ko-KR" altLang="en-US" dirty="0" err="1" smtClean="0"/>
              <a:t>패널티</a:t>
            </a:r>
            <a:r>
              <a:rPr lang="ko-KR" altLang="en-US" dirty="0" smtClean="0"/>
              <a:t> 기준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1) </a:t>
            </a:r>
            <a:r>
              <a:rPr lang="ko-KR" altLang="en-US" dirty="0" smtClean="0"/>
              <a:t>수강 신청기간 동안 </a:t>
            </a:r>
            <a:r>
              <a:rPr lang="ko-KR" altLang="en-US" dirty="0" err="1" smtClean="0"/>
              <a:t>신청취소할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: 0</a:t>
            </a:r>
            <a:r>
              <a:rPr lang="ko-KR" altLang="en-US" dirty="0" smtClean="0"/>
              <a:t>점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2) </a:t>
            </a:r>
            <a:r>
              <a:rPr lang="ko-KR" altLang="en-US" dirty="0" smtClean="0"/>
              <a:t>수강 신청기간 종료 후 </a:t>
            </a:r>
            <a:r>
              <a:rPr lang="ko-KR" altLang="en-US" dirty="0" err="1" smtClean="0"/>
              <a:t>신청취소할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점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3) </a:t>
            </a:r>
            <a:r>
              <a:rPr lang="ko-KR" altLang="en-US" dirty="0" smtClean="0"/>
              <a:t>학습기간 종료 후 </a:t>
            </a:r>
            <a:r>
              <a:rPr lang="ko-KR" altLang="en-US" dirty="0" err="1" smtClean="0"/>
              <a:t>진도율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10% </a:t>
            </a:r>
            <a:r>
              <a:rPr lang="ko-KR" altLang="en-US" dirty="0" smtClean="0"/>
              <a:t>이하일 경우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패널티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1) </a:t>
            </a:r>
            <a:r>
              <a:rPr lang="ko-KR" altLang="en-US" dirty="0" smtClean="0"/>
              <a:t>누적 </a:t>
            </a:r>
            <a:r>
              <a:rPr lang="ko-KR" altLang="en-US" dirty="0" err="1" smtClean="0"/>
              <a:t>패널티</a:t>
            </a:r>
            <a:r>
              <a:rPr lang="ko-KR" altLang="en-US" dirty="0" smtClean="0"/>
              <a:t> 점수가 </a:t>
            </a:r>
            <a:r>
              <a:rPr lang="en-US" altLang="ko-KR" dirty="0" smtClean="0"/>
              <a:t>50</a:t>
            </a:r>
            <a:r>
              <a:rPr lang="ko-KR" altLang="en-US" dirty="0" smtClean="0"/>
              <a:t>점 이상일 경우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   ① 초과 당일부터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한국청소년상담복지개발원에서 운영하는 모든 교육에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참가할 수 없음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   ② 점수는 누진제이나 벌점적용 후 기존 점수는 삭제됨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2) </a:t>
            </a:r>
            <a:r>
              <a:rPr lang="ko-KR" altLang="en-US" dirty="0" smtClean="0"/>
              <a:t>실행일로부터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단위로 기존 점수는 삭제됨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Kim Hyein\Desktop\한국청소년활동진흥원 학교교육과정과 청소년활동 연계강의 프레젠테이션 제작\png\207-1.png"/>
          <p:cNvPicPr>
            <a:picLocks noChangeAspect="1" noChangeArrowheads="1"/>
          </p:cNvPicPr>
          <p:nvPr/>
        </p:nvPicPr>
        <p:blipFill>
          <a:blip r:embed="rId2" cstate="print"/>
          <a:srcRect l="-6178"/>
          <a:stretch>
            <a:fillRect/>
          </a:stretch>
        </p:blipFill>
        <p:spPr bwMode="auto">
          <a:xfrm flipH="1">
            <a:off x="395536" y="6453155"/>
            <a:ext cx="2124236" cy="341654"/>
          </a:xfrm>
          <a:prstGeom prst="rect">
            <a:avLst/>
          </a:prstGeom>
          <a:noFill/>
        </p:spPr>
      </p:pic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2428860" y="2786058"/>
            <a:ext cx="434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  <a:scene3d>
              <a:camera prst="orthographicFront"/>
              <a:lightRig rig="soft" dir="t"/>
            </a:scene3d>
            <a:sp3d prstMaterial="matte">
              <a:bevelT w="1270" h="1270"/>
              <a:contourClr>
                <a:schemeClr val="bg1"/>
              </a:contourClr>
            </a:sp3d>
          </a:bodyPr>
          <a:lstStyle/>
          <a:p>
            <a:pPr algn="ctr" eaLnBrk="0" latinLnBrk="0" hangingPunct="0">
              <a:defRPr/>
            </a:pPr>
            <a:r>
              <a:rPr lang="en-US" altLang="ko-KR" sz="4400" b="1" spc="-12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ko-KR" altLang="en-US" sz="5400" b="1" kern="0" spc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감사합니다</a:t>
            </a:r>
            <a:endParaRPr lang="ko-KR" altLang="en-US" sz="3200" b="1" kern="0" spc="1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35" name="Picture 6" descr="C:\Users\Kim Hyein\Desktop\한국청소년활동진흥원 학교교육과정과 청소년활동 연계강의 프레젠테이션 제작\png\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350688" cy="278381"/>
          </a:xfrm>
          <a:prstGeom prst="rect">
            <a:avLst/>
          </a:prstGeom>
          <a:noFill/>
        </p:spPr>
      </p:pic>
      <p:pic>
        <p:nvPicPr>
          <p:cNvPr id="36" name="Picture 7" descr="C:\Users\Kim Hyein\Desktop\한국청소년활동진흥원 학교교육과정과 청소년활동 연계강의 프레젠테이션 제작\png\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357430"/>
            <a:ext cx="255046" cy="216789"/>
          </a:xfrm>
          <a:prstGeom prst="rect">
            <a:avLst/>
          </a:prstGeom>
          <a:noFill/>
        </p:spPr>
      </p:pic>
      <p:pic>
        <p:nvPicPr>
          <p:cNvPr id="44" name="그림 43" descr="국영문혼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6357958"/>
            <a:ext cx="1622727" cy="378718"/>
          </a:xfrm>
          <a:prstGeom prst="rect">
            <a:avLst/>
          </a:prstGeom>
        </p:spPr>
      </p:pic>
      <p:pic>
        <p:nvPicPr>
          <p:cNvPr id="45" name="Picture 3" descr="C:\Users\Kim Hyein\Desktop\한국청소년활동진흥원 학교교육과정과 청소년활동 연계강의 프레젠테이션 제작\png\2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85992"/>
            <a:ext cx="732711" cy="682633"/>
          </a:xfrm>
          <a:prstGeom prst="rect">
            <a:avLst/>
          </a:prstGeom>
          <a:noFill/>
        </p:spPr>
      </p:pic>
      <p:pic>
        <p:nvPicPr>
          <p:cNvPr id="47" name="Picture 2" descr="C:\Users\Kim Hyein\Desktop\한국청소년활동진흥원 학교교육과정과 청소년활동 연계강의 프레젠테이션 제작\png\209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285992"/>
            <a:ext cx="642942" cy="681987"/>
          </a:xfrm>
          <a:prstGeom prst="rect">
            <a:avLst/>
          </a:prstGeom>
          <a:noFill/>
        </p:spPr>
      </p:pic>
      <p:pic>
        <p:nvPicPr>
          <p:cNvPr id="48" name="Picture 7" descr="C:\Users\Kim Hyein\Desktop\한국청소년활동진흥원 학교교육과정과 청소년활동 연계강의 프레젠테이션 제작\png\2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643050"/>
            <a:ext cx="1543314" cy="82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2940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1.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과정 안내</a:t>
            </a:r>
            <a:endParaRPr lang="ko-KR" altLang="en-US" sz="2000" b="1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2000" y="1196752"/>
            <a:ext cx="8640000" cy="4536504"/>
            <a:chOff x="899592" y="1628800"/>
            <a:chExt cx="7716572" cy="3204280"/>
          </a:xfrm>
        </p:grpSpPr>
        <p:sp>
          <p:nvSpPr>
            <p:cNvPr id="13" name="오른쪽 화살표 12"/>
            <p:cNvSpPr/>
            <p:nvPr/>
          </p:nvSpPr>
          <p:spPr>
            <a:xfrm>
              <a:off x="2567723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4644009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오른쪽 화살표 19"/>
            <p:cNvSpPr/>
            <p:nvPr/>
          </p:nvSpPr>
          <p:spPr>
            <a:xfrm>
              <a:off x="6720295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899592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상설 </a:t>
              </a:r>
              <a:r>
                <a:rPr lang="ko-KR" altLang="en-US" sz="1400" dirty="0" err="1" smtClean="0">
                  <a:solidFill>
                    <a:schemeClr val="tx1"/>
                  </a:solidFill>
                </a:rPr>
                <a:t>이러닝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직무연수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신청자 명단을 작성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센터 담당자에게 제출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899592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모집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매달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28~31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899592" y="4149080"/>
              <a:ext cx="1476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연수 희망자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2975878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상설 </a:t>
              </a:r>
              <a:r>
                <a:rPr lang="ko-KR" altLang="en-US" sz="1400" dirty="0" err="1" smtClean="0">
                  <a:solidFill>
                    <a:schemeClr val="tx1"/>
                  </a:solidFill>
                </a:rPr>
                <a:t>이러닝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직무연수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신청자 명단을 취합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상담원에 제출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975878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제출 기간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매달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1~3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975878" y="4149080"/>
              <a:ext cx="1476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기관 담당자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5052164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KYCI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연수원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홈페이지에서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 희망하는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교육 신청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052164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신청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smtClean="0">
                  <a:solidFill>
                    <a:schemeClr val="tx1"/>
                  </a:solidFill>
                </a:rPr>
                <a:t>상시</a:t>
              </a:r>
              <a:r>
                <a:rPr lang="en-US" altLang="ko-KR" sz="120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052164" y="4149080"/>
              <a:ext cx="3564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연수 희망자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128448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90%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이상 수강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설문조사 완료 →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수료증 발급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7128448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학습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홈페이지신청일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~ 3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1520" y="5877272"/>
            <a:ext cx="86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en-US" altLang="ko-KR" sz="1600" dirty="0" smtClean="0"/>
              <a:t>※ </a:t>
            </a:r>
            <a:r>
              <a:rPr lang="ko-KR" altLang="en-US" sz="1600" dirty="0" smtClean="0"/>
              <a:t>센터 담당자에게 제출한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상설 </a:t>
            </a:r>
            <a:r>
              <a:rPr lang="ko-KR" altLang="en-US" sz="1600" dirty="0" err="1" smtClean="0"/>
              <a:t>이러닝</a:t>
            </a:r>
            <a:r>
              <a:rPr lang="ko-KR" altLang="en-US" sz="1600" dirty="0" smtClean="0"/>
              <a:t> 직무연수 신청자 명단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의 성명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생년월일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자리와 </a:t>
            </a:r>
            <a:endParaRPr lang="en-US" altLang="ko-KR" sz="1600" dirty="0" smtClean="0"/>
          </a:p>
          <a:p>
            <a:pPr marL="342900" indent="-342900"/>
            <a:r>
              <a:rPr lang="en-US" altLang="ko-KR" sz="1600" dirty="0" smtClean="0"/>
              <a:t>   </a:t>
            </a:r>
            <a:r>
              <a:rPr lang="ko-KR" altLang="en-US" sz="1600" dirty="0" smtClean="0"/>
              <a:t>홈페이지 상의 정보가 동일해야 수강 신청이 가능합니다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Edu.kyci.or.kr </a:t>
            </a:r>
            <a:r>
              <a:rPr lang="ko-KR" altLang="en-US" sz="1600" dirty="0" smtClean="0"/>
              <a:t>접속 → </a:t>
            </a:r>
            <a:r>
              <a:rPr lang="ko-KR" altLang="en-US" sz="1600" b="1" dirty="0" err="1" smtClean="0"/>
              <a:t>이러닝연수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강의신청</a:t>
            </a:r>
            <a:r>
              <a:rPr lang="ko-KR" altLang="en-US" sz="1600" dirty="0" smtClean="0"/>
              <a:t> → </a:t>
            </a:r>
            <a:r>
              <a:rPr lang="ko-KR" altLang="en-US" sz="1600" b="1" dirty="0" err="1" smtClean="0"/>
              <a:t>상설이러닝직무연수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3" name="그룹 12"/>
          <p:cNvGrpSpPr/>
          <p:nvPr/>
        </p:nvGrpSpPr>
        <p:grpSpPr>
          <a:xfrm>
            <a:off x="252000" y="1557352"/>
            <a:ext cx="8640000" cy="5040000"/>
            <a:chOff x="167547" y="116632"/>
            <a:chExt cx="8076861" cy="6350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547" y="116632"/>
              <a:ext cx="8076861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2771904" y="5229200"/>
              <a:ext cx="900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040088" y="76470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971600" y="2852936"/>
              <a:ext cx="900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187624" y="3321008"/>
              <a:ext cx="468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/>
              <a:t>수강 희망 과목명 옆의 </a:t>
            </a:r>
            <a:r>
              <a:rPr lang="ko-KR" altLang="en-US" sz="1600" b="1" dirty="0" smtClean="0"/>
              <a:t>신청하기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251520" y="1557352"/>
            <a:ext cx="8640000" cy="5040000"/>
            <a:chOff x="611560" y="188640"/>
            <a:chExt cx="8208912" cy="6350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188640"/>
              <a:ext cx="8208912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모서리가 둥근 직사각형 18"/>
            <p:cNvSpPr/>
            <p:nvPr/>
          </p:nvSpPr>
          <p:spPr>
            <a:xfrm>
              <a:off x="6876256" y="4581128"/>
              <a:ext cx="576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544144" y="76470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4968096" y="4509120"/>
              <a:ext cx="504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10166" y="3959478"/>
              <a:ext cx="3257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■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“</a:t>
            </a:r>
            <a:r>
              <a:rPr lang="ko-KR" altLang="en-US" sz="1600" dirty="0" smtClean="0"/>
              <a:t>직급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“1388</a:t>
            </a:r>
            <a:r>
              <a:rPr lang="ko-KR" altLang="en-US" sz="1600" dirty="0" smtClean="0"/>
              <a:t>지원단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으로 선택 및 개인정보 입력 후 </a:t>
            </a:r>
            <a:r>
              <a:rPr lang="ko-KR" altLang="en-US" sz="1600" b="1" dirty="0" smtClean="0"/>
              <a:t>신청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252480" y="1557352"/>
            <a:ext cx="8640000" cy="5040000"/>
            <a:chOff x="539553" y="188640"/>
            <a:chExt cx="8136903" cy="6350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3" y="188640"/>
              <a:ext cx="8136903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직사각형 14"/>
            <p:cNvSpPr/>
            <p:nvPr/>
          </p:nvSpPr>
          <p:spPr>
            <a:xfrm>
              <a:off x="4067944" y="2276872"/>
              <a:ext cx="2088232" cy="1368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012160" y="4437112"/>
              <a:ext cx="2160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644024" y="4617144"/>
              <a:ext cx="14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508104" y="4617144"/>
              <a:ext cx="126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3995936" y="4581128"/>
              <a:ext cx="612000" cy="144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4608072" y="6165304"/>
              <a:ext cx="576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smtClean="0"/>
              <a:t>수강하기</a:t>
            </a:r>
            <a:r>
              <a:rPr lang="ko-KR" altLang="en-US" sz="1600" dirty="0" smtClean="0"/>
              <a:t>를 클릭하면 신청한 날로부터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주간 수강 가능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수강일 연장 불가</a:t>
            </a:r>
            <a:r>
              <a:rPr lang="en-US" altLang="ko-KR" sz="1600" dirty="0" smtClean="0"/>
              <a:t>)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51520" y="1556792"/>
            <a:ext cx="8640000" cy="5040000"/>
            <a:chOff x="140544" y="260648"/>
            <a:chExt cx="8031856" cy="63504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44" y="260648"/>
              <a:ext cx="8031856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4932040" y="98074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4356032" y="5445224"/>
              <a:ext cx="792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3.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수강 후 설문 참여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err="1" smtClean="0"/>
              <a:t>이러닝연수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강의수강</a:t>
            </a:r>
            <a:r>
              <a:rPr lang="ko-KR" altLang="en-US" sz="1600" dirty="0" smtClean="0"/>
              <a:t> → 설문여부에서 </a:t>
            </a:r>
            <a:r>
              <a:rPr lang="ko-KR" altLang="en-US" sz="1600" b="1" dirty="0" err="1" smtClean="0"/>
              <a:t>미참여</a:t>
            </a:r>
            <a:r>
              <a:rPr lang="ko-KR" altLang="en-US" sz="1600" dirty="0" err="1" smtClean="0"/>
              <a:t>를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클릭  </a:t>
            </a:r>
            <a:endParaRPr lang="en-US" altLang="ko-KR" sz="1600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251520" y="2160637"/>
            <a:ext cx="8640000" cy="3716635"/>
            <a:chOff x="251520" y="2160637"/>
            <a:chExt cx="8640000" cy="37166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815" y="2160637"/>
              <a:ext cx="8558705" cy="3716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251520" y="2232645"/>
              <a:ext cx="894142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251520" y="3464679"/>
              <a:ext cx="894142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976216" y="3960837"/>
              <a:ext cx="540000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592506" y="4248869"/>
              <a:ext cx="1056831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27771" y="4248869"/>
              <a:ext cx="3333083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1540048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/>
              <a:t>설문 조사 </a:t>
            </a:r>
            <a:r>
              <a:rPr lang="ko-KR" altLang="en-US" sz="1600" dirty="0" err="1" smtClean="0"/>
              <a:t>미참여</a:t>
            </a:r>
            <a:r>
              <a:rPr lang="ko-KR" altLang="en-US" sz="1600" dirty="0" smtClean="0"/>
              <a:t> 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수료증 발급 불가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4. </a:t>
            </a:r>
            <a:r>
              <a:rPr lang="ko-KR" altLang="en-US" sz="2000" b="1" dirty="0" smtClean="0">
                <a:latin typeface="+mn-ea"/>
              </a:rPr>
              <a:t>수료증 발급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err="1" smtClean="0"/>
              <a:t>마이페이지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수료증발급</a:t>
            </a:r>
            <a:r>
              <a:rPr lang="ko-KR" altLang="en-US" sz="1600" dirty="0" smtClean="0"/>
              <a:t> → 사이버교육에서 </a:t>
            </a:r>
            <a:r>
              <a:rPr lang="ko-KR" altLang="en-US" sz="1600" b="1" dirty="0" smtClean="0"/>
              <a:t>발급</a:t>
            </a:r>
            <a:r>
              <a:rPr lang="ko-KR" altLang="en-US" sz="1600" dirty="0" smtClean="0"/>
              <a:t>을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클릭  </a:t>
            </a:r>
            <a:endParaRPr lang="en-US" altLang="ko-KR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51520" y="1540048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90% </a:t>
            </a:r>
            <a:r>
              <a:rPr lang="ko-KR" altLang="en-US" sz="1600" dirty="0" smtClean="0"/>
              <a:t>이상 이수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설문 조사 참여 완료 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수료증 발급 가능</a:t>
            </a:r>
            <a:endParaRPr lang="en-US" altLang="ko-KR" sz="1600" dirty="0" smtClean="0"/>
          </a:p>
        </p:txBody>
      </p:sp>
      <p:grpSp>
        <p:nvGrpSpPr>
          <p:cNvPr id="19" name="그룹 18"/>
          <p:cNvGrpSpPr/>
          <p:nvPr/>
        </p:nvGrpSpPr>
        <p:grpSpPr>
          <a:xfrm>
            <a:off x="252480" y="2132856"/>
            <a:ext cx="8640000" cy="4199957"/>
            <a:chOff x="611560" y="836712"/>
            <a:chExt cx="7929711" cy="4199957"/>
          </a:xfrm>
        </p:grpSpPr>
        <p:grpSp>
          <p:nvGrpSpPr>
            <p:cNvPr id="20" name="그룹 19"/>
            <p:cNvGrpSpPr/>
            <p:nvPr/>
          </p:nvGrpSpPr>
          <p:grpSpPr>
            <a:xfrm>
              <a:off x="611560" y="836712"/>
              <a:ext cx="7929711" cy="4199957"/>
              <a:chOff x="611560" y="836712"/>
              <a:chExt cx="7929711" cy="419995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836712"/>
                <a:ext cx="7929711" cy="419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모서리가 둥근 직사각형 24"/>
              <p:cNvSpPr/>
              <p:nvPr/>
            </p:nvSpPr>
            <p:spPr>
              <a:xfrm>
                <a:off x="755576" y="908720"/>
                <a:ext cx="792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27584" y="1916832"/>
                <a:ext cx="792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7524328" y="4725144"/>
                <a:ext cx="540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2771800" y="2996952"/>
              <a:ext cx="3312368" cy="9361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771800" y="4437112"/>
              <a:ext cx="4716000" cy="5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5. </a:t>
            </a:r>
            <a:r>
              <a:rPr lang="ko-KR" altLang="en-US" sz="2000" b="1" dirty="0" smtClean="0">
                <a:latin typeface="+mn-ea"/>
              </a:rPr>
              <a:t>상설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직무연수 과목 명단</a:t>
            </a:r>
            <a:endParaRPr lang="ko-KR" altLang="en-US" sz="2000" b="1" dirty="0">
              <a:latin typeface="+mn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215516" y="941040"/>
          <a:ext cx="8712968" cy="53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08412"/>
                <a:gridCol w="576064"/>
                <a:gridCol w="3852428"/>
              </a:tblGrid>
              <a:tr h="2998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연번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과목명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연번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과목명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 성교육과 상담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청소년상담자의 소진관리방안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 상담 기법 시연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1388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청소년전화상담의 이론과 실제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사이버 상담의 이해와 활용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위기청소년의 병리적 이해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부모상담의 이해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사례로 풀어가는 청소년상담 윤리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1388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전화상담사례개입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20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학교폭력 예방 및 개입 방안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청소년자살에 대한 이해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학업중단 숙려제 상담개입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단기상담기법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 진로집단상담 프로그램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 근로 보호하기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아동학대 예방을 위한 아동 및 청소년 인권과 법률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위기청소년의 병리적 이해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II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 인권교육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가족상담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25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 자기조절학습을 위한 집단상담프로그램 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-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취약청소년을 중심으로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-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청소년의 인터넷 문화와 온라인 게임의 이해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26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 진로집단상담 프로그램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중도입국 청소년의 실태와 적응 문제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미술치료를 활용한 청소년상담</a:t>
                      </a:r>
                    </a:p>
                  </a:txBody>
                  <a:tcPr marL="64770" marR="64770" marT="17907" marB="17907" anchor="ctr"/>
                </a:tc>
              </a:tr>
              <a:tr h="350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탈북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 청소년의 실태와 적응 문제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청소년의 외상 후 스트레스에 대한 이해 및 개입</a:t>
                      </a:r>
                    </a:p>
                  </a:txBody>
                  <a:tcPr marL="64770" marR="64770" marT="17907" marB="17907" anchor="ctr"/>
                </a:tc>
              </a:tr>
              <a:tr h="322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학교폭력 가해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피해자에 대한 이해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PTSD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이해와 적용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323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/>
                        </a:rPr>
                        <a:t>다문화가정 및 다문화 청소년의 이해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6286520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en-US" altLang="ko-KR" sz="1600" dirty="0" smtClean="0"/>
              <a:t>※ </a:t>
            </a:r>
            <a:r>
              <a:rPr lang="ko-KR" altLang="en-US" sz="1600" dirty="0" smtClean="0"/>
              <a:t>명단 상의 강의만 수강 가능합니다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16124</TotalTime>
  <Words>511</Words>
  <Application>Microsoft Office PowerPoint</Application>
  <PresentationFormat>화면 슬라이드 쇼(4:3)</PresentationFormat>
  <Paragraphs>133</Paragraphs>
  <Slides>11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 Hyein</dc:creator>
  <cp:lastModifiedBy>user</cp:lastModifiedBy>
  <cp:revision>1887</cp:revision>
  <dcterms:created xsi:type="dcterms:W3CDTF">2012-10-30T00:33:42Z</dcterms:created>
  <dcterms:modified xsi:type="dcterms:W3CDTF">2018-03-09T06:34:29Z</dcterms:modified>
</cp:coreProperties>
</file>